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Shape 13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Shape 14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Shape 14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Shape 15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Shape 11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Shape 12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s://app.headcount.io/help" TargetMode="Externa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idx="1" type="subTitle"/>
          </p:nvPr>
        </p:nvSpPr>
        <p:spPr>
          <a:xfrm>
            <a:off x="311700" y="312910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999999"/>
                </a:solidFill>
              </a:rPr>
              <a:t>The Evacuation App</a:t>
            </a:r>
            <a:endParaRPr sz="3000">
              <a:solidFill>
                <a:srgbClr val="999999"/>
              </a:solidFill>
            </a:endParaRPr>
          </a:p>
        </p:txBody>
      </p:sp>
      <p:pic>
        <p:nvPicPr>
          <p:cNvPr descr="headcount-logo-144.png" id="55" name="Shape 5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38275" y="1462525"/>
            <a:ext cx="6267450" cy="1371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/>
          <p:nvPr>
            <p:ph type="title"/>
          </p:nvPr>
        </p:nvSpPr>
        <p:spPr>
          <a:xfrm>
            <a:off x="265500" y="1718250"/>
            <a:ext cx="4045200" cy="1707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88CC"/>
                </a:solidFill>
              </a:rPr>
              <a:t>Sending Messages</a:t>
            </a:r>
            <a:endParaRPr>
              <a:solidFill>
                <a:srgbClr val="0088CC"/>
              </a:solidFill>
            </a:endParaRPr>
          </a:p>
        </p:txBody>
      </p:sp>
      <p:pic>
        <p:nvPicPr>
          <p:cNvPr descr="iphone7-white-group-message.png" id="137" name="Shape 1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75125" y="152400"/>
            <a:ext cx="2430397" cy="4838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phone7-white-one-on-one-message.png" id="138" name="Shape 13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561200" y="152388"/>
            <a:ext cx="2430401" cy="48387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/>
          <p:nvPr>
            <p:ph type="title"/>
          </p:nvPr>
        </p:nvSpPr>
        <p:spPr>
          <a:xfrm>
            <a:off x="265500" y="1718250"/>
            <a:ext cx="4045200" cy="1707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88CC"/>
                </a:solidFill>
              </a:rPr>
              <a:t>All Clear</a:t>
            </a:r>
            <a:endParaRPr>
              <a:solidFill>
                <a:srgbClr val="0088CC"/>
              </a:solidFill>
            </a:endParaRPr>
          </a:p>
        </p:txBody>
      </p:sp>
      <p:pic>
        <p:nvPicPr>
          <p:cNvPr descr="iphone7-white-all-clear.png" id="144" name="Shape 14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39325" y="329250"/>
            <a:ext cx="3722449" cy="7411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/>
          <p:nvPr>
            <p:ph type="title"/>
          </p:nvPr>
        </p:nvSpPr>
        <p:spPr>
          <a:xfrm>
            <a:off x="311700" y="445025"/>
            <a:ext cx="8520600" cy="83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200">
                <a:solidFill>
                  <a:srgbClr val="0088CC"/>
                </a:solidFill>
              </a:rPr>
              <a:t>Resources</a:t>
            </a:r>
            <a:endParaRPr sz="4200">
              <a:solidFill>
                <a:srgbClr val="0088CC"/>
              </a:solidFill>
            </a:endParaRPr>
          </a:p>
        </p:txBody>
      </p:sp>
      <p:sp>
        <p:nvSpPr>
          <p:cNvPr id="150" name="Shape 150"/>
          <p:cNvSpPr txBox="1"/>
          <p:nvPr>
            <p:ph idx="1" type="body"/>
          </p:nvPr>
        </p:nvSpPr>
        <p:spPr>
          <a:xfrm>
            <a:off x="311700" y="1278425"/>
            <a:ext cx="8445300" cy="32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A step-by-step guide for each action you need to take can be found in the </a:t>
            </a:r>
            <a:r>
              <a:rPr b="1" lang="en" sz="3000"/>
              <a:t>Main Menu</a:t>
            </a:r>
            <a:r>
              <a:rPr lang="en" sz="3000"/>
              <a:t> &gt; </a:t>
            </a:r>
            <a:r>
              <a:rPr b="1" lang="en" sz="3000"/>
              <a:t>Help</a:t>
            </a:r>
            <a:r>
              <a:rPr lang="en" sz="3000"/>
              <a:t> screen.</a:t>
            </a:r>
            <a:endParaRPr sz="3000"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3000"/>
              <a:t>The Help screen can be also be accessed from any web browser: </a:t>
            </a:r>
            <a:r>
              <a:rPr lang="en" sz="3000" u="sng">
                <a:solidFill>
                  <a:srgbClr val="FCAB10"/>
                </a:solidFill>
                <a:hlinkClick r:id="rId3"/>
              </a:rPr>
              <a:t>https://app.headcount.io/help</a:t>
            </a:r>
            <a:endParaRPr sz="3000">
              <a:solidFill>
                <a:srgbClr val="FCAB10"/>
              </a:solidFill>
            </a:endParaRPr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/>
          <p:nvPr>
            <p:ph type="title"/>
          </p:nvPr>
        </p:nvSpPr>
        <p:spPr>
          <a:xfrm>
            <a:off x="311700" y="694525"/>
            <a:ext cx="8520600" cy="1781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200">
                <a:solidFill>
                  <a:srgbClr val="0088CC"/>
                </a:solidFill>
              </a:rPr>
              <a:t>Questions?</a:t>
            </a:r>
            <a:endParaRPr sz="4200">
              <a:solidFill>
                <a:srgbClr val="0088CC"/>
              </a:solidFill>
            </a:endParaRPr>
          </a:p>
        </p:txBody>
      </p:sp>
      <p:sp>
        <p:nvSpPr>
          <p:cNvPr id="156" name="Shape 156"/>
          <p:cNvSpPr txBox="1"/>
          <p:nvPr>
            <p:ph idx="4294967295" type="subTitle"/>
          </p:nvPr>
        </p:nvSpPr>
        <p:spPr>
          <a:xfrm>
            <a:off x="311700" y="2642900"/>
            <a:ext cx="8520600" cy="156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Send questions and feedback to </a:t>
            </a:r>
            <a:endParaRPr sz="3000"/>
          </a:p>
          <a:p>
            <a:pPr indent="0" lvl="0" marL="0" rtl="0" algn="ctr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3000">
                <a:solidFill>
                  <a:srgbClr val="FCAB10"/>
                </a:solidFill>
              </a:rPr>
              <a:t>questions@headcount.io</a:t>
            </a:r>
            <a:endParaRPr sz="3000">
              <a:solidFill>
                <a:srgbClr val="FCAB1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/>
          <p:nvPr>
            <p:ph type="title"/>
          </p:nvPr>
        </p:nvSpPr>
        <p:spPr>
          <a:xfrm>
            <a:off x="265500" y="1718250"/>
            <a:ext cx="4045200" cy="1707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>
                <a:solidFill>
                  <a:srgbClr val="0088CC"/>
                </a:solidFill>
              </a:rPr>
              <a:t>Headcount </a:t>
            </a:r>
            <a:r>
              <a:rPr lang="en" sz="3000">
                <a:solidFill>
                  <a:schemeClr val="dk2"/>
                </a:solidFill>
              </a:rPr>
              <a:t>is an app that helps evacuation coordinators account for everyone.</a:t>
            </a:r>
            <a:endParaRPr sz="3000">
              <a:solidFill>
                <a:srgbClr val="0088CC"/>
              </a:solidFill>
            </a:endParaRPr>
          </a:p>
        </p:txBody>
      </p:sp>
      <p:pic>
        <p:nvPicPr>
          <p:cNvPr descr="iphone7-white-danger-zone.png" id="61" name="Shape 6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31300" y="209950"/>
            <a:ext cx="3396875" cy="67628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idx="1" type="body"/>
          </p:nvPr>
        </p:nvSpPr>
        <p:spPr>
          <a:xfrm>
            <a:off x="2584050" y="1947750"/>
            <a:ext cx="3975900" cy="12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rPr lang="en" sz="3000"/>
              <a:t>Evacuation Rosters</a:t>
            </a:r>
            <a:endParaRPr sz="3000"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rPr lang="en" sz="3000"/>
              <a:t>Messaging</a:t>
            </a:r>
            <a:endParaRPr sz="3000"/>
          </a:p>
        </p:txBody>
      </p:sp>
      <p:sp>
        <p:nvSpPr>
          <p:cNvPr id="67" name="Shape 67"/>
          <p:cNvSpPr txBox="1"/>
          <p:nvPr>
            <p:ph type="title"/>
          </p:nvPr>
        </p:nvSpPr>
        <p:spPr>
          <a:xfrm>
            <a:off x="311700" y="445025"/>
            <a:ext cx="8520600" cy="86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200">
                <a:solidFill>
                  <a:srgbClr val="0088CC"/>
                </a:solidFill>
              </a:rPr>
              <a:t>Two Main Features</a:t>
            </a:r>
            <a:endParaRPr sz="4200">
              <a:solidFill>
                <a:srgbClr val="0088CC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/>
          <p:nvPr>
            <p:ph idx="1" type="body"/>
          </p:nvPr>
        </p:nvSpPr>
        <p:spPr>
          <a:xfrm>
            <a:off x="311700" y="1580300"/>
            <a:ext cx="8520600" cy="298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914400" rtl="0">
              <a:spcBef>
                <a:spcPts val="0"/>
              </a:spcBef>
              <a:spcAft>
                <a:spcPts val="0"/>
              </a:spcAft>
              <a:buSzPts val="3000"/>
              <a:buChar char="-"/>
            </a:pPr>
            <a:r>
              <a:rPr lang="en" sz="3000"/>
              <a:t>Lists people you are responsible for</a:t>
            </a:r>
            <a:endParaRPr sz="3000"/>
          </a:p>
          <a:p>
            <a:pPr indent="-419100" lvl="0" marL="914400" rtl="0">
              <a:spcBef>
                <a:spcPts val="0"/>
              </a:spcBef>
              <a:spcAft>
                <a:spcPts val="0"/>
              </a:spcAft>
              <a:buSzPts val="3000"/>
              <a:buChar char="-"/>
            </a:pPr>
            <a:r>
              <a:rPr lang="en" sz="3000"/>
              <a:t>Tap a button to mark people as safe</a:t>
            </a:r>
            <a:endParaRPr sz="3000"/>
          </a:p>
          <a:p>
            <a:pPr indent="-419100" lvl="0" marL="914400" rtl="0">
              <a:spcBef>
                <a:spcPts val="0"/>
              </a:spcBef>
              <a:spcAft>
                <a:spcPts val="0"/>
              </a:spcAft>
              <a:buSzPts val="3000"/>
              <a:buChar char="-"/>
            </a:pPr>
            <a:r>
              <a:rPr lang="en" sz="3000"/>
              <a:t>Rosters synchronized in real-time</a:t>
            </a:r>
            <a:endParaRPr sz="3000"/>
          </a:p>
        </p:txBody>
      </p:sp>
      <p:sp>
        <p:nvSpPr>
          <p:cNvPr id="73" name="Shape 73"/>
          <p:cNvSpPr txBox="1"/>
          <p:nvPr>
            <p:ph type="title"/>
          </p:nvPr>
        </p:nvSpPr>
        <p:spPr>
          <a:xfrm>
            <a:off x="311700" y="445025"/>
            <a:ext cx="8520600" cy="78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95300" lvl="0" marL="457200" rtl="0">
              <a:spcBef>
                <a:spcPts val="0"/>
              </a:spcBef>
              <a:spcAft>
                <a:spcPts val="0"/>
              </a:spcAft>
              <a:buClr>
                <a:srgbClr val="0088CC"/>
              </a:buClr>
              <a:buSzPts val="4200"/>
              <a:buAutoNum type="arabicPeriod"/>
            </a:pPr>
            <a:r>
              <a:rPr lang="en" sz="4200">
                <a:solidFill>
                  <a:srgbClr val="0088CC"/>
                </a:solidFill>
              </a:rPr>
              <a:t>Evacuation Rosters</a:t>
            </a:r>
            <a:endParaRPr sz="4200">
              <a:solidFill>
                <a:srgbClr val="0088CC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/>
          <p:nvPr>
            <p:ph idx="1" type="body"/>
          </p:nvPr>
        </p:nvSpPr>
        <p:spPr>
          <a:xfrm>
            <a:off x="311700" y="1640675"/>
            <a:ext cx="8520600" cy="292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914400" rtl="0">
              <a:spcBef>
                <a:spcPts val="0"/>
              </a:spcBef>
              <a:spcAft>
                <a:spcPts val="0"/>
              </a:spcAft>
              <a:buSzPts val="3000"/>
              <a:buChar char="-"/>
            </a:pPr>
            <a:r>
              <a:rPr lang="en" sz="3000"/>
              <a:t>Send messages to find someone’s location</a:t>
            </a:r>
            <a:endParaRPr sz="3000"/>
          </a:p>
          <a:p>
            <a:pPr indent="-419100" lvl="0" marL="914400" rtl="0">
              <a:spcBef>
                <a:spcPts val="0"/>
              </a:spcBef>
              <a:spcAft>
                <a:spcPts val="0"/>
              </a:spcAft>
              <a:buSzPts val="3000"/>
              <a:buChar char="-"/>
            </a:pPr>
            <a:r>
              <a:rPr lang="en" sz="3000"/>
              <a:t>Coordinate if things don’t go as planned</a:t>
            </a:r>
            <a:endParaRPr sz="3000"/>
          </a:p>
          <a:p>
            <a:pPr indent="-419100" lvl="0" marL="914400" rtl="0">
              <a:spcBef>
                <a:spcPts val="0"/>
              </a:spcBef>
              <a:spcAft>
                <a:spcPts val="0"/>
              </a:spcAft>
              <a:buSzPts val="3000"/>
              <a:buChar char="-"/>
            </a:pPr>
            <a:r>
              <a:rPr lang="en" sz="3000"/>
              <a:t>Check-in </a:t>
            </a:r>
            <a:r>
              <a:rPr i="1" lang="en" sz="3000" u="sng"/>
              <a:t>remotely</a:t>
            </a:r>
            <a:r>
              <a:rPr lang="en" sz="3000"/>
              <a:t> via SMS and email</a:t>
            </a:r>
            <a:endParaRPr sz="3000"/>
          </a:p>
        </p:txBody>
      </p:sp>
      <p:sp>
        <p:nvSpPr>
          <p:cNvPr id="79" name="Shape 79"/>
          <p:cNvSpPr txBox="1"/>
          <p:nvPr>
            <p:ph type="title"/>
          </p:nvPr>
        </p:nvSpPr>
        <p:spPr>
          <a:xfrm>
            <a:off x="311700" y="445025"/>
            <a:ext cx="8520600" cy="78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200">
                <a:solidFill>
                  <a:srgbClr val="0088CC"/>
                </a:solidFill>
              </a:rPr>
              <a:t>2. Messaging</a:t>
            </a:r>
            <a:endParaRPr sz="4200">
              <a:solidFill>
                <a:srgbClr val="0088CC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/>
          <p:nvPr/>
        </p:nvSpPr>
        <p:spPr>
          <a:xfrm>
            <a:off x="340934" y="2199000"/>
            <a:ext cx="1872300" cy="745500"/>
          </a:xfrm>
          <a:prstGeom prst="homePlate">
            <a:avLst>
              <a:gd fmla="val 50000" name="adj"/>
            </a:avLst>
          </a:prstGeom>
          <a:solidFill>
            <a:srgbClr val="0088CC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875" lIns="121875" spcFirstLastPara="1" rIns="121875" wrap="square" tIns="12187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Shape 85"/>
          <p:cNvSpPr txBox="1"/>
          <p:nvPr>
            <p:ph idx="4294967295" type="body"/>
          </p:nvPr>
        </p:nvSpPr>
        <p:spPr>
          <a:xfrm>
            <a:off x="340923" y="2336550"/>
            <a:ext cx="1455600" cy="47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Start Evacuation</a:t>
            </a:r>
            <a:endParaRPr>
              <a:solidFill>
                <a:schemeClr val="lt1"/>
              </a:solidFill>
            </a:endParaRPr>
          </a:p>
        </p:txBody>
      </p:sp>
      <p:grpSp>
        <p:nvGrpSpPr>
          <p:cNvPr id="86" name="Shape 86"/>
          <p:cNvGrpSpPr/>
          <p:nvPr/>
        </p:nvGrpSpPr>
        <p:grpSpPr>
          <a:xfrm>
            <a:off x="912820" y="1610215"/>
            <a:ext cx="198900" cy="593656"/>
            <a:chOff x="912820" y="1610215"/>
            <a:chExt cx="198900" cy="593656"/>
          </a:xfrm>
        </p:grpSpPr>
        <p:cxnSp>
          <p:nvCxnSpPr>
            <p:cNvPr id="87" name="Shape 87"/>
            <p:cNvCxnSpPr/>
            <p:nvPr/>
          </p:nvCxnSpPr>
          <p:spPr>
            <a:xfrm>
              <a:off x="1012282" y="1649171"/>
              <a:ext cx="0" cy="55470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88" name="Shape 88"/>
            <p:cNvSpPr/>
            <p:nvPr/>
          </p:nvSpPr>
          <p:spPr>
            <a:xfrm>
              <a:off x="912820" y="1610215"/>
              <a:ext cx="198900" cy="198900"/>
            </a:xfrm>
            <a:prstGeom prst="ellipse">
              <a:avLst/>
            </a:prstGeom>
            <a:solidFill>
              <a:srgbClr val="FCAB10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9" name="Shape 89"/>
          <p:cNvSpPr txBox="1"/>
          <p:nvPr>
            <p:ph idx="4294967295" type="body"/>
          </p:nvPr>
        </p:nvSpPr>
        <p:spPr>
          <a:xfrm>
            <a:off x="318375" y="374700"/>
            <a:ext cx="2242800" cy="90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600"/>
              <a:t>Select who should evacuate and send them an alert</a:t>
            </a:r>
            <a:endParaRPr sz="1600"/>
          </a:p>
        </p:txBody>
      </p:sp>
      <p:sp>
        <p:nvSpPr>
          <p:cNvPr id="90" name="Shape 90"/>
          <p:cNvSpPr/>
          <p:nvPr/>
        </p:nvSpPr>
        <p:spPr>
          <a:xfrm>
            <a:off x="1817054" y="2199000"/>
            <a:ext cx="2051100" cy="745500"/>
          </a:xfrm>
          <a:prstGeom prst="chevron">
            <a:avLst>
              <a:gd fmla="val 50000" name="adj"/>
            </a:avLst>
          </a:prstGeom>
          <a:solidFill>
            <a:srgbClr val="0088CC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875" lIns="121875" spcFirstLastPara="1" rIns="121875" wrap="square" tIns="12187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Shape 91"/>
          <p:cNvSpPr txBox="1"/>
          <p:nvPr>
            <p:ph idx="4294967295" type="body"/>
          </p:nvPr>
        </p:nvSpPr>
        <p:spPr>
          <a:xfrm>
            <a:off x="2126317" y="2336550"/>
            <a:ext cx="1315500" cy="47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In-Person</a:t>
            </a:r>
            <a:endParaRPr>
              <a:solidFill>
                <a:schemeClr val="lt1"/>
              </a:solidFill>
            </a:endParaRPr>
          </a:p>
          <a:p>
            <a: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Check-in</a:t>
            </a:r>
            <a:endParaRPr>
              <a:solidFill>
                <a:schemeClr val="lt1"/>
              </a:solidFill>
            </a:endParaRPr>
          </a:p>
        </p:txBody>
      </p:sp>
      <p:grpSp>
        <p:nvGrpSpPr>
          <p:cNvPr id="92" name="Shape 92"/>
          <p:cNvGrpSpPr/>
          <p:nvPr/>
        </p:nvGrpSpPr>
        <p:grpSpPr>
          <a:xfrm>
            <a:off x="2684632" y="2938958"/>
            <a:ext cx="198900" cy="593656"/>
            <a:chOff x="2266282" y="2938958"/>
            <a:chExt cx="198900" cy="593656"/>
          </a:xfrm>
        </p:grpSpPr>
        <p:cxnSp>
          <p:nvCxnSpPr>
            <p:cNvPr id="93" name="Shape 93"/>
            <p:cNvCxnSpPr/>
            <p:nvPr/>
          </p:nvCxnSpPr>
          <p:spPr>
            <a:xfrm rot="10800000">
              <a:off x="2365745" y="2938958"/>
              <a:ext cx="0" cy="55470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94" name="Shape 94"/>
            <p:cNvSpPr/>
            <p:nvPr/>
          </p:nvSpPr>
          <p:spPr>
            <a:xfrm flipH="1" rot="10800000">
              <a:off x="2266282" y="3333714"/>
              <a:ext cx="198900" cy="198900"/>
            </a:xfrm>
            <a:prstGeom prst="ellipse">
              <a:avLst/>
            </a:prstGeom>
            <a:solidFill>
              <a:srgbClr val="FCAB10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Shape 95"/>
          <p:cNvSpPr txBox="1"/>
          <p:nvPr>
            <p:ph idx="4294967295" type="body"/>
          </p:nvPr>
        </p:nvSpPr>
        <p:spPr>
          <a:xfrm>
            <a:off x="1244337" y="3757725"/>
            <a:ext cx="2242800" cy="90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600"/>
              <a:t>Account for people at the assembly point</a:t>
            </a:r>
            <a:endParaRPr sz="1600"/>
          </a:p>
        </p:txBody>
      </p:sp>
      <p:sp>
        <p:nvSpPr>
          <p:cNvPr id="96" name="Shape 96"/>
          <p:cNvSpPr/>
          <p:nvPr/>
        </p:nvSpPr>
        <p:spPr>
          <a:xfrm>
            <a:off x="3471973" y="2199000"/>
            <a:ext cx="2051100" cy="745500"/>
          </a:xfrm>
          <a:prstGeom prst="chevron">
            <a:avLst>
              <a:gd fmla="val 50000" name="adj"/>
            </a:avLst>
          </a:prstGeom>
          <a:solidFill>
            <a:srgbClr val="0088CC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875" lIns="121875" spcFirstLastPara="1" rIns="121875" wrap="square" tIns="12187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Shape 97"/>
          <p:cNvSpPr txBox="1"/>
          <p:nvPr>
            <p:ph idx="4294967295" type="body"/>
          </p:nvPr>
        </p:nvSpPr>
        <p:spPr>
          <a:xfrm>
            <a:off x="3767755" y="2336550"/>
            <a:ext cx="1315500" cy="47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Remote</a:t>
            </a:r>
            <a:endParaRPr>
              <a:solidFill>
                <a:schemeClr val="lt1"/>
              </a:solidFill>
            </a:endParaRPr>
          </a:p>
          <a:p>
            <a: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Check-in</a:t>
            </a:r>
            <a:endParaRPr>
              <a:solidFill>
                <a:schemeClr val="lt1"/>
              </a:solidFill>
            </a:endParaRPr>
          </a:p>
        </p:txBody>
      </p:sp>
      <p:grpSp>
        <p:nvGrpSpPr>
          <p:cNvPr id="98" name="Shape 98"/>
          <p:cNvGrpSpPr/>
          <p:nvPr/>
        </p:nvGrpSpPr>
        <p:grpSpPr>
          <a:xfrm>
            <a:off x="4326057" y="1610215"/>
            <a:ext cx="198900" cy="593656"/>
            <a:chOff x="4058732" y="1610215"/>
            <a:chExt cx="198900" cy="593656"/>
          </a:xfrm>
        </p:grpSpPr>
        <p:cxnSp>
          <p:nvCxnSpPr>
            <p:cNvPr id="99" name="Shape 99"/>
            <p:cNvCxnSpPr/>
            <p:nvPr/>
          </p:nvCxnSpPr>
          <p:spPr>
            <a:xfrm>
              <a:off x="4158195" y="1649171"/>
              <a:ext cx="0" cy="55470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00" name="Shape 100"/>
            <p:cNvSpPr/>
            <p:nvPr/>
          </p:nvSpPr>
          <p:spPr>
            <a:xfrm>
              <a:off x="4058732" y="1610215"/>
              <a:ext cx="198900" cy="198900"/>
            </a:xfrm>
            <a:prstGeom prst="ellipse">
              <a:avLst/>
            </a:prstGeom>
            <a:solidFill>
              <a:srgbClr val="FCAB10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1" name="Shape 101"/>
          <p:cNvSpPr txBox="1"/>
          <p:nvPr>
            <p:ph idx="4294967295" type="body"/>
          </p:nvPr>
        </p:nvSpPr>
        <p:spPr>
          <a:xfrm>
            <a:off x="3304100" y="374775"/>
            <a:ext cx="2242800" cy="90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600"/>
              <a:t>Checking-in when </a:t>
            </a:r>
            <a:r>
              <a:rPr i="1" lang="en" sz="1600" u="sng"/>
              <a:t>not </a:t>
            </a:r>
            <a:r>
              <a:rPr lang="en" sz="1600"/>
              <a:t>at the assembly point</a:t>
            </a:r>
            <a:endParaRPr sz="1600"/>
          </a:p>
        </p:txBody>
      </p:sp>
      <p:sp>
        <p:nvSpPr>
          <p:cNvPr id="102" name="Shape 102"/>
          <p:cNvSpPr/>
          <p:nvPr/>
        </p:nvSpPr>
        <p:spPr>
          <a:xfrm>
            <a:off x="5126893" y="2199000"/>
            <a:ext cx="2051100" cy="745500"/>
          </a:xfrm>
          <a:prstGeom prst="chevron">
            <a:avLst>
              <a:gd fmla="val 50000" name="adj"/>
            </a:avLst>
          </a:prstGeom>
          <a:solidFill>
            <a:srgbClr val="0088CC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875" lIns="121875" spcFirstLastPara="1" rIns="121875" wrap="square" tIns="12187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Shape 103"/>
          <p:cNvSpPr txBox="1"/>
          <p:nvPr>
            <p:ph idx="4294967295" type="body"/>
          </p:nvPr>
        </p:nvSpPr>
        <p:spPr>
          <a:xfrm>
            <a:off x="5416699" y="2336550"/>
            <a:ext cx="1315500" cy="47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Sending</a:t>
            </a:r>
            <a:endParaRPr>
              <a:solidFill>
                <a:schemeClr val="lt1"/>
              </a:solidFill>
            </a:endParaRPr>
          </a:p>
          <a:p>
            <a: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Messages</a:t>
            </a:r>
            <a:endParaRPr>
              <a:solidFill>
                <a:schemeClr val="lt1"/>
              </a:solidFill>
            </a:endParaRPr>
          </a:p>
        </p:txBody>
      </p:sp>
      <p:grpSp>
        <p:nvGrpSpPr>
          <p:cNvPr id="104" name="Shape 104"/>
          <p:cNvGrpSpPr/>
          <p:nvPr/>
        </p:nvGrpSpPr>
        <p:grpSpPr>
          <a:xfrm>
            <a:off x="5973070" y="2938958"/>
            <a:ext cx="198900" cy="593656"/>
            <a:chOff x="5973070" y="2938958"/>
            <a:chExt cx="198900" cy="593656"/>
          </a:xfrm>
        </p:grpSpPr>
        <p:cxnSp>
          <p:nvCxnSpPr>
            <p:cNvPr id="105" name="Shape 105"/>
            <p:cNvCxnSpPr/>
            <p:nvPr/>
          </p:nvCxnSpPr>
          <p:spPr>
            <a:xfrm rot="10800000">
              <a:off x="6072532" y="2938958"/>
              <a:ext cx="0" cy="55470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06" name="Shape 106"/>
            <p:cNvSpPr/>
            <p:nvPr/>
          </p:nvSpPr>
          <p:spPr>
            <a:xfrm flipH="1" rot="10800000">
              <a:off x="5973070" y="3333714"/>
              <a:ext cx="198900" cy="198900"/>
            </a:xfrm>
            <a:prstGeom prst="ellipse">
              <a:avLst/>
            </a:prstGeom>
            <a:solidFill>
              <a:srgbClr val="FCAB10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7" name="Shape 107"/>
          <p:cNvSpPr txBox="1"/>
          <p:nvPr>
            <p:ph idx="4294967295" type="body"/>
          </p:nvPr>
        </p:nvSpPr>
        <p:spPr>
          <a:xfrm>
            <a:off x="4691825" y="3757725"/>
            <a:ext cx="2913300" cy="90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600"/>
              <a:t>Find someone’s location.  Coordinate if things don’t go as planned</a:t>
            </a:r>
            <a:endParaRPr sz="1600"/>
          </a:p>
        </p:txBody>
      </p:sp>
      <p:sp>
        <p:nvSpPr>
          <p:cNvPr id="108" name="Shape 108"/>
          <p:cNvSpPr/>
          <p:nvPr/>
        </p:nvSpPr>
        <p:spPr>
          <a:xfrm>
            <a:off x="6781813" y="2199000"/>
            <a:ext cx="2051100" cy="745500"/>
          </a:xfrm>
          <a:prstGeom prst="chevron">
            <a:avLst>
              <a:gd fmla="val 50000" name="adj"/>
            </a:avLst>
          </a:prstGeom>
          <a:solidFill>
            <a:srgbClr val="0088CC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875" lIns="121875" spcFirstLastPara="1" rIns="121875" wrap="square" tIns="12187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Shape 109"/>
          <p:cNvSpPr txBox="1"/>
          <p:nvPr>
            <p:ph idx="4294967295" type="body"/>
          </p:nvPr>
        </p:nvSpPr>
        <p:spPr>
          <a:xfrm>
            <a:off x="7111512" y="2336550"/>
            <a:ext cx="1315500" cy="47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End Evacuation</a:t>
            </a:r>
            <a:endParaRPr>
              <a:solidFill>
                <a:schemeClr val="lt1"/>
              </a:solidFill>
            </a:endParaRPr>
          </a:p>
        </p:txBody>
      </p:sp>
      <p:grpSp>
        <p:nvGrpSpPr>
          <p:cNvPr id="110" name="Shape 110"/>
          <p:cNvGrpSpPr/>
          <p:nvPr/>
        </p:nvGrpSpPr>
        <p:grpSpPr>
          <a:xfrm>
            <a:off x="7669807" y="1610215"/>
            <a:ext cx="198900" cy="593656"/>
            <a:chOff x="7669807" y="1610215"/>
            <a:chExt cx="198900" cy="593656"/>
          </a:xfrm>
        </p:grpSpPr>
        <p:cxnSp>
          <p:nvCxnSpPr>
            <p:cNvPr id="111" name="Shape 111"/>
            <p:cNvCxnSpPr/>
            <p:nvPr/>
          </p:nvCxnSpPr>
          <p:spPr>
            <a:xfrm>
              <a:off x="7769270" y="1649171"/>
              <a:ext cx="0" cy="55470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12" name="Shape 112"/>
            <p:cNvSpPr/>
            <p:nvPr/>
          </p:nvSpPr>
          <p:spPr>
            <a:xfrm>
              <a:off x="7669807" y="1610215"/>
              <a:ext cx="198900" cy="198900"/>
            </a:xfrm>
            <a:prstGeom prst="ellipse">
              <a:avLst/>
            </a:prstGeom>
            <a:solidFill>
              <a:srgbClr val="FCAB10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3" name="Shape 113"/>
          <p:cNvSpPr txBox="1"/>
          <p:nvPr>
            <p:ph idx="4294967295" type="body"/>
          </p:nvPr>
        </p:nvSpPr>
        <p:spPr>
          <a:xfrm>
            <a:off x="6685975" y="374700"/>
            <a:ext cx="2242800" cy="90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600"/>
              <a:t>Send the all-clear</a:t>
            </a:r>
            <a:endParaRPr sz="16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/>
          <p:nvPr>
            <p:ph type="title"/>
          </p:nvPr>
        </p:nvSpPr>
        <p:spPr>
          <a:xfrm>
            <a:off x="265500" y="1718250"/>
            <a:ext cx="4045200" cy="1707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88CC"/>
                </a:solidFill>
              </a:rPr>
              <a:t>Start</a:t>
            </a:r>
            <a:endParaRPr>
              <a:solidFill>
                <a:srgbClr val="0088CC"/>
              </a:solidFill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88CC"/>
                </a:solidFill>
              </a:rPr>
              <a:t>Evacuation</a:t>
            </a:r>
            <a:endParaRPr>
              <a:solidFill>
                <a:srgbClr val="0088CC"/>
              </a:solidFill>
            </a:endParaRPr>
          </a:p>
        </p:txBody>
      </p:sp>
      <p:pic>
        <p:nvPicPr>
          <p:cNvPr descr="iphone7-white-start-evacuation.png" id="119" name="Shape 1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42025" y="309525"/>
            <a:ext cx="3708601" cy="7383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/>
          <p:nvPr>
            <p:ph type="title"/>
          </p:nvPr>
        </p:nvSpPr>
        <p:spPr>
          <a:xfrm>
            <a:off x="265500" y="1718250"/>
            <a:ext cx="4045200" cy="1707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88CC"/>
                </a:solidFill>
              </a:rPr>
              <a:t>In-Person Check-In</a:t>
            </a:r>
            <a:endParaRPr>
              <a:solidFill>
                <a:srgbClr val="0088CC"/>
              </a:solidFill>
            </a:endParaRPr>
          </a:p>
        </p:txBody>
      </p:sp>
      <p:pic>
        <p:nvPicPr>
          <p:cNvPr descr="iphone7-white-account-in-person.png" id="125" name="Shape 1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43275" y="315475"/>
            <a:ext cx="3707324" cy="7380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/>
          <p:nvPr>
            <p:ph type="title"/>
          </p:nvPr>
        </p:nvSpPr>
        <p:spPr>
          <a:xfrm>
            <a:off x="265500" y="1718250"/>
            <a:ext cx="4045200" cy="1707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88CC"/>
                </a:solidFill>
              </a:rPr>
              <a:t>Remote Check-In</a:t>
            </a:r>
            <a:endParaRPr>
              <a:solidFill>
                <a:srgbClr val="0088CC"/>
              </a:solidFill>
            </a:endParaRPr>
          </a:p>
        </p:txBody>
      </p:sp>
      <p:pic>
        <p:nvPicPr>
          <p:cNvPr descr="iphone7-white-remote-checkin.png" id="131" name="Shape 1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30250" y="322850"/>
            <a:ext cx="3720400" cy="74069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